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306" r:id="rId4"/>
    <p:sldId id="317" r:id="rId5"/>
    <p:sldId id="318" r:id="rId6"/>
    <p:sldId id="319" r:id="rId7"/>
    <p:sldId id="320" r:id="rId8"/>
    <p:sldId id="330" r:id="rId9"/>
    <p:sldId id="331" r:id="rId10"/>
    <p:sldId id="343" r:id="rId11"/>
    <p:sldId id="329" r:id="rId12"/>
    <p:sldId id="305" r:id="rId13"/>
    <p:sldId id="322" r:id="rId14"/>
    <p:sldId id="323" r:id="rId15"/>
    <p:sldId id="324" r:id="rId16"/>
    <p:sldId id="325" r:id="rId17"/>
    <p:sldId id="332" r:id="rId18"/>
    <p:sldId id="334" r:id="rId19"/>
    <p:sldId id="336" r:id="rId20"/>
    <p:sldId id="335" r:id="rId21"/>
    <p:sldId id="340" r:id="rId22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2B48BD-3778-4C09-B64E-4D76007A3E50}" v="3848" dt="2019-11-05T19:14:10.041"/>
    <p1510:client id="{56E76E09-3E4D-4499-9367-45FA367BDD44}" v="1" dt="2019-11-06T05:47:28.041"/>
    <p1510:client id="{651ABDEC-C683-4B60-B5F6-E6B16EE7B3F1}" v="932" dt="2019-11-05T22:20:48.535"/>
    <p1510:client id="{758F1F98-B248-4FCC-84CF-2A14D0BE30F0}" v="235" dt="2019-11-03T15:36:13.5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8" d="100"/>
          <a:sy n="68" d="100"/>
        </p:scale>
        <p:origin x="-1928" y="-4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0A817C-B644-1B4B-8204-9CA4A3BD2D41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615A54-BA50-0D40-914F-4DED0875C61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717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4929c5ca9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911278" y="586519"/>
            <a:ext cx="4399378" cy="293259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4929c5ca9_2_2:notes"/>
          <p:cNvSpPr txBox="1">
            <a:spLocks noGrp="1"/>
          </p:cNvSpPr>
          <p:nvPr>
            <p:ph type="body" idx="1"/>
          </p:nvPr>
        </p:nvSpPr>
        <p:spPr>
          <a:xfrm>
            <a:off x="622145" y="3714623"/>
            <a:ext cx="4977163" cy="3519116"/>
          </a:xfrm>
          <a:prstGeom prst="rect">
            <a:avLst/>
          </a:prstGeom>
        </p:spPr>
        <p:txBody>
          <a:bodyPr spcFirstLastPara="1" wrap="square" lIns="80152" tIns="80152" rIns="80152" bIns="8015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4929c5ca9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4113" y="585788"/>
            <a:ext cx="3913187" cy="2933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4929c5ca9_2_2:notes"/>
          <p:cNvSpPr txBox="1">
            <a:spLocks noGrp="1"/>
          </p:cNvSpPr>
          <p:nvPr>
            <p:ph type="body" idx="1"/>
          </p:nvPr>
        </p:nvSpPr>
        <p:spPr>
          <a:xfrm>
            <a:off x="622145" y="3714623"/>
            <a:ext cx="4977163" cy="3519116"/>
          </a:xfrm>
          <a:prstGeom prst="rect">
            <a:avLst/>
          </a:prstGeom>
        </p:spPr>
        <p:txBody>
          <a:bodyPr spcFirstLastPara="1" wrap="square" lIns="80152" tIns="80152" rIns="80152" bIns="8015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4929c5ca9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54113" y="585788"/>
            <a:ext cx="3913187" cy="2933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4929c5ca9_2_2:notes"/>
          <p:cNvSpPr txBox="1">
            <a:spLocks noGrp="1"/>
          </p:cNvSpPr>
          <p:nvPr>
            <p:ph type="body" idx="1"/>
          </p:nvPr>
        </p:nvSpPr>
        <p:spPr>
          <a:xfrm>
            <a:off x="622145" y="3714623"/>
            <a:ext cx="4977163" cy="3519116"/>
          </a:xfrm>
          <a:prstGeom prst="rect">
            <a:avLst/>
          </a:prstGeom>
        </p:spPr>
        <p:txBody>
          <a:bodyPr spcFirstLastPara="1" wrap="square" lIns="80152" tIns="80152" rIns="80152" bIns="80152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2840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5691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07923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6" y="593392"/>
            <a:ext cx="8520694" cy="763666"/>
          </a:xfrm>
          <a:prstGeom prst="rect">
            <a:avLst/>
          </a:prstGeom>
        </p:spPr>
        <p:txBody>
          <a:bodyPr spcFirstLastPara="1" wrap="square" lIns="101741" tIns="101741" rIns="101741" bIns="101741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6" y="1536700"/>
            <a:ext cx="8520694" cy="4555323"/>
          </a:xfrm>
          <a:prstGeom prst="rect">
            <a:avLst/>
          </a:prstGeom>
        </p:spPr>
        <p:txBody>
          <a:bodyPr spcFirstLastPara="1" wrap="square" lIns="101741" tIns="101741" rIns="101741" bIns="101741" anchor="t" anchorCtr="0"/>
          <a:lstStyle>
            <a:lvl1pPr marL="400827" lvl="0" indent="-328456">
              <a:spcBef>
                <a:spcPts val="0"/>
              </a:spcBef>
              <a:spcAft>
                <a:spcPts val="0"/>
              </a:spcAft>
              <a:buSzPts val="2300"/>
              <a:buChar char="●"/>
              <a:defRPr/>
            </a:lvl1pPr>
            <a:lvl2pPr marL="801654" lvl="1" indent="-300620">
              <a:spcBef>
                <a:spcPts val="1753"/>
              </a:spcBef>
              <a:spcAft>
                <a:spcPts val="0"/>
              </a:spcAft>
              <a:buSzPts val="1800"/>
              <a:buChar char="○"/>
              <a:defRPr/>
            </a:lvl2pPr>
            <a:lvl3pPr marL="1202482" lvl="2" indent="-300620">
              <a:spcBef>
                <a:spcPts val="1753"/>
              </a:spcBef>
              <a:spcAft>
                <a:spcPts val="0"/>
              </a:spcAft>
              <a:buSzPts val="1800"/>
              <a:buChar char="■"/>
              <a:defRPr/>
            </a:lvl3pPr>
            <a:lvl4pPr marL="1603309" lvl="3" indent="-300620">
              <a:spcBef>
                <a:spcPts val="1753"/>
              </a:spcBef>
              <a:spcAft>
                <a:spcPts val="0"/>
              </a:spcAft>
              <a:buSzPts val="1800"/>
              <a:buChar char="●"/>
              <a:defRPr/>
            </a:lvl4pPr>
            <a:lvl5pPr marL="2004136" lvl="4" indent="-300620">
              <a:spcBef>
                <a:spcPts val="1753"/>
              </a:spcBef>
              <a:spcAft>
                <a:spcPts val="0"/>
              </a:spcAft>
              <a:buSzPts val="1800"/>
              <a:buChar char="○"/>
              <a:defRPr/>
            </a:lvl5pPr>
            <a:lvl6pPr marL="2404963" lvl="5" indent="-300620">
              <a:spcBef>
                <a:spcPts val="1753"/>
              </a:spcBef>
              <a:spcAft>
                <a:spcPts val="0"/>
              </a:spcAft>
              <a:buSzPts val="1800"/>
              <a:buChar char="■"/>
              <a:defRPr/>
            </a:lvl6pPr>
            <a:lvl7pPr marL="2805791" lvl="6" indent="-300620">
              <a:spcBef>
                <a:spcPts val="1753"/>
              </a:spcBef>
              <a:spcAft>
                <a:spcPts val="0"/>
              </a:spcAft>
              <a:buSzPts val="1800"/>
              <a:buChar char="●"/>
              <a:defRPr/>
            </a:lvl7pPr>
            <a:lvl8pPr marL="3206618" lvl="7" indent="-300620">
              <a:spcBef>
                <a:spcPts val="1753"/>
              </a:spcBef>
              <a:spcAft>
                <a:spcPts val="0"/>
              </a:spcAft>
              <a:buSzPts val="1800"/>
              <a:buChar char="○"/>
              <a:defRPr/>
            </a:lvl8pPr>
            <a:lvl9pPr marL="3607445" lvl="8" indent="-300620">
              <a:spcBef>
                <a:spcPts val="1753"/>
              </a:spcBef>
              <a:spcAft>
                <a:spcPts val="1753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606" y="6217890"/>
            <a:ext cx="548804" cy="524714"/>
          </a:xfrm>
          <a:prstGeom prst="rect">
            <a:avLst/>
          </a:prstGeom>
        </p:spPr>
        <p:txBody>
          <a:bodyPr spcFirstLastPara="1" wrap="square" lIns="101741" tIns="101741" rIns="101741" bIns="101741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87052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4879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592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5615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9258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39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465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281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1766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Mastertextformat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02E31-B2F7-6141-AAEE-1AF068A7EB4B}" type="datetimeFigureOut">
              <a:rPr lang="de-DE" smtClean="0"/>
              <a:t>06.11.2019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8F1AC-A28E-3E48-B49F-E7575B0F0F7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382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4.e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14022" y="2525533"/>
            <a:ext cx="7772400" cy="1470025"/>
          </a:xfrm>
        </p:spPr>
        <p:txBody>
          <a:bodyPr/>
          <a:lstStyle/>
          <a:p>
            <a:r>
              <a:rPr lang="de-DE" dirty="0"/>
              <a:t>High Performance Python Lab</a:t>
            </a:r>
            <a:br>
              <a:rPr lang="de-DE" dirty="0"/>
            </a:br>
            <a:r>
              <a:rPr lang="de-DE" sz="3200" dirty="0"/>
              <a:t>Term 2 2019/2020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66889" y="4010673"/>
            <a:ext cx="8424333" cy="1752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2800" dirty="0" err="1"/>
              <a:t>Lecture</a:t>
            </a:r>
            <a:r>
              <a:rPr lang="de-DE" sz="2800" dirty="0"/>
              <a:t> 3</a:t>
            </a:r>
          </a:p>
        </p:txBody>
      </p:sp>
    </p:spTree>
    <p:extLst>
      <p:ext uri="{BB962C8B-B14F-4D97-AF65-F5344CB8AC3E}">
        <p14:creationId xmlns:p14="http://schemas.microsoft.com/office/powerpoint/2010/main" val="3183146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84818"/>
            <a:ext cx="8229600" cy="1143000"/>
          </a:xfrm>
        </p:spPr>
        <p:txBody>
          <a:bodyPr/>
          <a:lstStyle/>
          <a:p>
            <a:r>
              <a:rPr lang="de-DE"/>
              <a:t>Gustafson‘s</a:t>
            </a:r>
            <a:r>
              <a:rPr lang="de-DE" dirty="0"/>
              <a:t> </a:t>
            </a:r>
            <a:r>
              <a:rPr lang="de-DE" err="1"/>
              <a:t>law</a:t>
            </a:r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0938" y="1454986"/>
            <a:ext cx="5542194" cy="5925884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3921859" y="1032877"/>
            <a:ext cx="522214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Speed-</a:t>
            </a:r>
            <a:r>
              <a:rPr lang="de-DE" sz="2400" dirty="0" err="1"/>
              <a:t>up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 parallel </a:t>
            </a:r>
            <a:r>
              <a:rPr lang="de-DE" sz="2400" dirty="0" err="1"/>
              <a:t>program</a:t>
            </a:r>
            <a:r>
              <a:rPr lang="de-DE" sz="2400" dirty="0"/>
              <a:t>/</a:t>
            </a:r>
            <a:r>
              <a:rPr lang="de-DE" sz="2400" dirty="0" err="1"/>
              <a:t>work</a:t>
            </a:r>
            <a:r>
              <a:rPr lang="de-DE" sz="2400" dirty="0"/>
              <a:t>:</a:t>
            </a:r>
          </a:p>
          <a:p>
            <a:endParaRPr lang="de-DE" sz="2400" dirty="0"/>
          </a:p>
          <a:p>
            <a:endParaRPr lang="de-DE" sz="2400" dirty="0"/>
          </a:p>
        </p:txBody>
      </p:sp>
      <p:sp>
        <p:nvSpPr>
          <p:cNvPr id="7" name="Textfeld 6"/>
          <p:cNvSpPr txBox="1"/>
          <p:nvPr/>
        </p:nvSpPr>
        <p:spPr>
          <a:xfrm>
            <a:off x="4074259" y="3386391"/>
            <a:ext cx="5222141" cy="26776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2400" dirty="0"/>
              <a:t>s </a:t>
            </a:r>
            <a:r>
              <a:rPr lang="mr-IN" sz="2400" dirty="0">
                <a:cs typeface="Mangal"/>
              </a:rPr>
              <a:t>–</a:t>
            </a:r>
            <a:r>
              <a:rPr lang="de-DE" sz="2400" dirty="0"/>
              <a:t> </a:t>
            </a:r>
            <a:r>
              <a:rPr lang="de-DE" sz="2400" err="1"/>
              <a:t>is</a:t>
            </a:r>
            <a:r>
              <a:rPr lang="de-DE" sz="2400" dirty="0"/>
              <a:t> a </a:t>
            </a:r>
            <a:r>
              <a:rPr lang="de-DE" sz="2400" err="1"/>
              <a:t>fraction</a:t>
            </a:r>
            <a:r>
              <a:rPr lang="de-DE" sz="2400" dirty="0"/>
              <a:t> </a:t>
            </a:r>
            <a:r>
              <a:rPr lang="de-DE" sz="2400" err="1"/>
              <a:t>of</a:t>
            </a:r>
            <a:r>
              <a:rPr lang="de-DE" sz="2400" dirty="0"/>
              <a:t> </a:t>
            </a:r>
            <a:r>
              <a:rPr lang="de-DE" sz="2400" err="1"/>
              <a:t>the</a:t>
            </a:r>
            <a:r>
              <a:rPr lang="de-DE" sz="2400" dirty="0"/>
              <a:t> </a:t>
            </a:r>
            <a:r>
              <a:rPr lang="de-DE" sz="2400" err="1"/>
              <a:t>work</a:t>
            </a:r>
            <a:r>
              <a:rPr lang="de-DE" sz="2400" dirty="0"/>
              <a:t> </a:t>
            </a:r>
            <a:r>
              <a:rPr lang="de-DE" sz="2400" err="1"/>
              <a:t>that</a:t>
            </a:r>
            <a:r>
              <a:rPr lang="de-DE" sz="2400"/>
              <a:t> CANNOT</a:t>
            </a:r>
            <a:r>
              <a:rPr lang="de-DE" sz="2400" dirty="0"/>
              <a:t> be</a:t>
            </a:r>
            <a:endParaRPr lang="de-DE" sz="2400" dirty="0">
              <a:cs typeface="Calibri"/>
            </a:endParaRPr>
          </a:p>
          <a:p>
            <a:r>
              <a:rPr lang="de-DE" sz="2400" err="1"/>
              <a:t>done</a:t>
            </a:r>
            <a:r>
              <a:rPr lang="de-DE" sz="2400" dirty="0"/>
              <a:t> in parallel</a:t>
            </a:r>
          </a:p>
          <a:p>
            <a:endParaRPr lang="de-DE" sz="2400" dirty="0"/>
          </a:p>
          <a:p>
            <a:r>
              <a:rPr lang="mr-IN" sz="2400">
                <a:cs typeface="Mangal"/>
              </a:rPr>
              <a:t>N –</a:t>
            </a:r>
            <a:r>
              <a:rPr lang="de-DE" sz="2400" dirty="0"/>
              <a:t> </a:t>
            </a:r>
            <a:r>
              <a:rPr lang="de-DE" sz="2400" err="1"/>
              <a:t>number</a:t>
            </a:r>
            <a:r>
              <a:rPr lang="de-DE" sz="2400" dirty="0"/>
              <a:t> </a:t>
            </a:r>
            <a:r>
              <a:rPr lang="de-DE" sz="2400" err="1"/>
              <a:t>of</a:t>
            </a:r>
            <a:r>
              <a:rPr lang="de-DE" sz="2400"/>
              <a:t> parallel </a:t>
            </a:r>
            <a:r>
              <a:rPr lang="de-DE" sz="2400" err="1"/>
              <a:t>workers</a:t>
            </a:r>
            <a:endParaRPr lang="de-DE" sz="2400"/>
          </a:p>
          <a:p>
            <a:endParaRPr lang="de-DE" sz="2400" dirty="0"/>
          </a:p>
          <a:p>
            <a:endParaRPr lang="de-DE" sz="2400" dirty="0"/>
          </a:p>
        </p:txBody>
      </p:sp>
      <p:pic>
        <p:nvPicPr>
          <p:cNvPr id="5" name="Рисунок 7">
            <a:extLst>
              <a:ext uri="{FF2B5EF4-FFF2-40B4-BE49-F238E27FC236}">
                <a16:creationId xmlns:a16="http://schemas.microsoft.com/office/drawing/2014/main" id="{D40AC83E-3EB1-4B7F-A6AE-D95505343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004" y="1711910"/>
            <a:ext cx="3375359" cy="102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29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55992"/>
            <a:ext cx="8229600" cy="1257300"/>
          </a:xfrm>
        </p:spPr>
        <p:txBody>
          <a:bodyPr/>
          <a:lstStyle/>
          <a:p>
            <a:r>
              <a:rPr lang="de-DE" dirty="0" err="1">
                <a:cs typeface="Calibri"/>
              </a:rPr>
              <a:t>Gustafson's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law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implication</a:t>
            </a:r>
            <a:endParaRPr lang="de-DE" dirty="0" err="1"/>
          </a:p>
        </p:txBody>
      </p:sp>
      <p:pic>
        <p:nvPicPr>
          <p:cNvPr id="3" name="Рисунок 3" descr="Изображение выглядит как текст, карт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08CA771F-24DB-4C51-8170-F4450475F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874" y="1102184"/>
            <a:ext cx="8220973" cy="576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587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subTitle" idx="4294967295"/>
          </p:nvPr>
        </p:nvSpPr>
        <p:spPr>
          <a:xfrm>
            <a:off x="179856" y="2857"/>
            <a:ext cx="8785731" cy="749514"/>
          </a:xfrm>
          <a:prstGeom prst="rect">
            <a:avLst/>
          </a:prstGeom>
          <a:noFill/>
        </p:spPr>
        <p:txBody>
          <a:bodyPr spcFirstLastPara="1" wrap="square" lIns="101741" tIns="101741" rIns="101741" bIns="101741" anchor="t" anchorCtr="0"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"/>
              <a:t>Flynn’s taxonomy</a:t>
            </a:r>
            <a:endParaRPr/>
          </a:p>
          <a:p>
            <a:pPr marL="0" indent="0" algn="ctr">
              <a:spcBef>
                <a:spcPts val="1753"/>
              </a:spcBef>
              <a:spcAft>
                <a:spcPts val="1753"/>
              </a:spcAft>
              <a:buNone/>
            </a:pP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5501" y="3734777"/>
            <a:ext cx="2956119" cy="3120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1428" y="683219"/>
            <a:ext cx="2956119" cy="3120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5576" y="3738055"/>
            <a:ext cx="2956119" cy="31206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35576" y="680682"/>
            <a:ext cx="2956119" cy="312068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7927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subTitle" idx="4294967295"/>
          </p:nvPr>
        </p:nvSpPr>
        <p:spPr>
          <a:xfrm>
            <a:off x="179856" y="2857"/>
            <a:ext cx="8785731" cy="749514"/>
          </a:xfrm>
          <a:prstGeom prst="rect">
            <a:avLst/>
          </a:prstGeom>
          <a:noFill/>
        </p:spPr>
        <p:txBody>
          <a:bodyPr spcFirstLastPara="1" wrap="square" lIns="101741" tIns="101741" rIns="101741" bIns="101741" anchor="t" anchorCtr="0"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Shared memory and distributed memory</a:t>
            </a:r>
            <a:endParaRPr dirty="0"/>
          </a:p>
          <a:p>
            <a:pPr marL="0" indent="0" algn="ctr">
              <a:spcBef>
                <a:spcPts val="1753"/>
              </a:spcBef>
              <a:spcAft>
                <a:spcPts val="1753"/>
              </a:spcAft>
              <a:buNone/>
            </a:pPr>
            <a:endParaRPr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509" y="640327"/>
            <a:ext cx="5730078" cy="2463933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9952" y="3681302"/>
            <a:ext cx="4855635" cy="3083328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60266" y="1699327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shared</a:t>
            </a:r>
            <a:r>
              <a:rPr lang="de-DE" b="1" dirty="0"/>
              <a:t> </a:t>
            </a:r>
            <a:r>
              <a:rPr lang="de-DE" b="1" dirty="0" err="1"/>
              <a:t>memory</a:t>
            </a:r>
            <a:endParaRPr lang="de-DE" b="1" dirty="0"/>
          </a:p>
        </p:txBody>
      </p:sp>
      <p:sp>
        <p:nvSpPr>
          <p:cNvPr id="10" name="Textfeld 9"/>
          <p:cNvSpPr txBox="1"/>
          <p:nvPr/>
        </p:nvSpPr>
        <p:spPr>
          <a:xfrm>
            <a:off x="637962" y="5044969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distributed</a:t>
            </a:r>
            <a:r>
              <a:rPr lang="de-DE" b="1" dirty="0"/>
              <a:t> </a:t>
            </a:r>
            <a:r>
              <a:rPr lang="de-DE" b="1" dirty="0" err="1"/>
              <a:t>memory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2852405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subTitle" idx="4294967295"/>
          </p:nvPr>
        </p:nvSpPr>
        <p:spPr>
          <a:xfrm>
            <a:off x="179856" y="2857"/>
            <a:ext cx="8785731" cy="749514"/>
          </a:xfrm>
          <a:prstGeom prst="rect">
            <a:avLst/>
          </a:prstGeom>
          <a:noFill/>
        </p:spPr>
        <p:txBody>
          <a:bodyPr spcFirstLastPara="1" wrap="square" lIns="101741" tIns="101741" rIns="101741" bIns="101741" anchor="t" anchorCtr="0">
            <a:no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lang="en-US" dirty="0"/>
              <a:t>Ways to work parallel</a:t>
            </a:r>
            <a:endParaRPr dirty="0"/>
          </a:p>
          <a:p>
            <a:pPr marL="0" indent="0" algn="ctr">
              <a:spcBef>
                <a:spcPts val="1753"/>
              </a:spcBef>
              <a:spcAft>
                <a:spcPts val="1753"/>
              </a:spcAft>
              <a:buNone/>
            </a:pPr>
            <a:endParaRPr dirty="0"/>
          </a:p>
        </p:txBody>
      </p:sp>
      <p:sp>
        <p:nvSpPr>
          <p:cNvPr id="7" name="Textfeld 6"/>
          <p:cNvSpPr txBox="1"/>
          <p:nvPr/>
        </p:nvSpPr>
        <p:spPr>
          <a:xfrm>
            <a:off x="354836" y="1827472"/>
            <a:ext cx="8426268" cy="3108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2800" dirty="0"/>
              <a:t>Scientific software (</a:t>
            </a:r>
            <a:r>
              <a:rPr lang="en-US" sz="2800" dirty="0" err="1"/>
              <a:t>Matlab</a:t>
            </a:r>
            <a:r>
              <a:rPr lang="en-US" sz="2800" dirty="0"/>
              <a:t>, </a:t>
            </a:r>
            <a:r>
              <a:rPr lang="en-US" sz="2800" dirty="0" err="1"/>
              <a:t>Mathematica</a:t>
            </a:r>
            <a:r>
              <a:rPr lang="en-US" sz="2800" dirty="0"/>
              <a:t>, ANSYS, </a:t>
            </a:r>
            <a:r>
              <a:rPr lang="en-US" sz="2800" dirty="0" err="1"/>
              <a:t>OpenFoam</a:t>
            </a:r>
            <a:r>
              <a:rPr lang="en-US" sz="2800" dirty="0"/>
              <a:t>, </a:t>
            </a:r>
            <a:r>
              <a:rPr lang="en-US" sz="2800" dirty="0" err="1"/>
              <a:t>Tensorflow</a:t>
            </a:r>
            <a:r>
              <a:rPr lang="en-US" sz="2800" dirty="0"/>
              <a:t>, </a:t>
            </a:r>
            <a:r>
              <a:rPr lang="en-US" sz="2800" dirty="0" err="1"/>
              <a:t>PyTorch</a:t>
            </a:r>
            <a:r>
              <a:rPr lang="en-US" sz="2800" dirty="0"/>
              <a:t>, </a:t>
            </a:r>
            <a:r>
              <a:rPr lang="en-US" sz="2800" dirty="0" err="1"/>
              <a:t>etc</a:t>
            </a:r>
            <a:r>
              <a:rPr lang="en-US" sz="2800" dirty="0"/>
              <a:t>)</a:t>
            </a:r>
          </a:p>
          <a:p>
            <a:pPr marL="514350" indent="-514350">
              <a:buAutoNum type="arabicPeriod"/>
            </a:pP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/>
              <a:t>Libraries (Math Kernel Library, </a:t>
            </a:r>
            <a:r>
              <a:rPr lang="en-US" sz="2800" dirty="0" err="1"/>
              <a:t>CuDNN</a:t>
            </a:r>
            <a:r>
              <a:rPr lang="en-US" sz="2800" dirty="0"/>
              <a:t>, </a:t>
            </a:r>
            <a:r>
              <a:rPr lang="en-US" sz="2800" dirty="0" err="1"/>
              <a:t>CuBlas</a:t>
            </a:r>
            <a:r>
              <a:rPr lang="en-US" sz="2800" dirty="0"/>
              <a:t>, Thrust, Boost)</a:t>
            </a:r>
          </a:p>
          <a:p>
            <a:pPr marL="514350" indent="-514350">
              <a:buAutoNum type="arabicPeriod"/>
            </a:pPr>
            <a:endParaRPr lang="en-US" sz="2800" dirty="0"/>
          </a:p>
          <a:p>
            <a:pPr marL="514350" indent="-514350">
              <a:buAutoNum type="arabicPeriod"/>
            </a:pPr>
            <a:r>
              <a:rPr lang="en-US" sz="2800" dirty="0"/>
              <a:t>Parallel instruments (</a:t>
            </a:r>
            <a:r>
              <a:rPr lang="en-US" sz="2800" dirty="0" err="1"/>
              <a:t>OpenMP</a:t>
            </a:r>
            <a:r>
              <a:rPr lang="en-US" sz="2800" dirty="0"/>
              <a:t>, MPI, </a:t>
            </a:r>
            <a:r>
              <a:rPr lang="en-US" sz="2800" dirty="0" err="1"/>
              <a:t>Cuda</a:t>
            </a:r>
            <a:r>
              <a:rPr lang="en-US" sz="2800" dirty="0"/>
              <a:t>, </a:t>
            </a:r>
            <a:r>
              <a:rPr lang="en-US" sz="2800" dirty="0" err="1"/>
              <a:t>OpenCL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66810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11706" y="14500"/>
            <a:ext cx="8520694" cy="763666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systems</a:t>
            </a:r>
            <a:r>
              <a:rPr lang="de-DE" dirty="0"/>
              <a:t>: </a:t>
            </a:r>
            <a:r>
              <a:rPr lang="de-DE" dirty="0" err="1"/>
              <a:t>processes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threads</a:t>
            </a:r>
            <a:endParaRPr lang="de-DE" dirty="0"/>
          </a:p>
        </p:txBody>
      </p:sp>
      <p:pic>
        <p:nvPicPr>
          <p:cNvPr id="4" name="Bild 3" descr="Screen Shot 2019-03-28 at 12.11.0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189"/>
            <a:ext cx="9144000" cy="4254811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4052587" y="2603189"/>
            <a:ext cx="1718148" cy="55399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endParaRPr lang="de-DE" sz="3000" dirty="0"/>
          </a:p>
        </p:txBody>
      </p:sp>
      <p:sp>
        <p:nvSpPr>
          <p:cNvPr id="6" name="Textfeld 5"/>
          <p:cNvSpPr txBox="1"/>
          <p:nvPr/>
        </p:nvSpPr>
        <p:spPr>
          <a:xfrm>
            <a:off x="7114252" y="3157187"/>
            <a:ext cx="1718148" cy="55399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endParaRPr lang="de-DE" sz="3000" dirty="0"/>
          </a:p>
        </p:txBody>
      </p:sp>
      <p:sp>
        <p:nvSpPr>
          <p:cNvPr id="7" name="Textfeld 6"/>
          <p:cNvSpPr txBox="1"/>
          <p:nvPr/>
        </p:nvSpPr>
        <p:spPr>
          <a:xfrm>
            <a:off x="5081617" y="5457089"/>
            <a:ext cx="1718148" cy="55399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endParaRPr lang="de-DE" sz="3000" dirty="0"/>
          </a:p>
        </p:txBody>
      </p:sp>
      <p:sp>
        <p:nvSpPr>
          <p:cNvPr id="8" name="Textfeld 7"/>
          <p:cNvSpPr txBox="1"/>
          <p:nvPr/>
        </p:nvSpPr>
        <p:spPr>
          <a:xfrm>
            <a:off x="1646441" y="2603189"/>
            <a:ext cx="1718148" cy="55399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endParaRPr lang="de-DE" sz="3000" dirty="0"/>
          </a:p>
        </p:txBody>
      </p:sp>
    </p:spTree>
    <p:extLst>
      <p:ext uri="{BB962C8B-B14F-4D97-AF65-F5344CB8AC3E}">
        <p14:creationId xmlns:p14="http://schemas.microsoft.com/office/powerpoint/2010/main" val="2034339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11706" y="14500"/>
            <a:ext cx="8520694" cy="763666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systems</a:t>
            </a:r>
            <a:r>
              <a:rPr lang="de-DE" dirty="0"/>
              <a:t>: </a:t>
            </a:r>
            <a:r>
              <a:rPr lang="de-DE" dirty="0" err="1"/>
              <a:t>processes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threads</a:t>
            </a:r>
            <a:endParaRPr lang="de-DE" dirty="0"/>
          </a:p>
        </p:txBody>
      </p:sp>
      <p:pic>
        <p:nvPicPr>
          <p:cNvPr id="4" name="Bild 3" descr="Screen Shot 2019-03-28 at 12.11.0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189"/>
            <a:ext cx="9144000" cy="4254811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4052587" y="2603189"/>
            <a:ext cx="1718148" cy="55399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3000" dirty="0" err="1"/>
              <a:t>Process</a:t>
            </a:r>
            <a:endParaRPr lang="de-DE" sz="3000" dirty="0"/>
          </a:p>
        </p:txBody>
      </p:sp>
      <p:sp>
        <p:nvSpPr>
          <p:cNvPr id="6" name="Textfeld 5"/>
          <p:cNvSpPr txBox="1"/>
          <p:nvPr/>
        </p:nvSpPr>
        <p:spPr>
          <a:xfrm>
            <a:off x="7114252" y="3157187"/>
            <a:ext cx="1718148" cy="55399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3000" dirty="0"/>
              <a:t>Task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5081617" y="5457089"/>
            <a:ext cx="1718148" cy="1015663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3000" dirty="0" err="1"/>
              <a:t>Address</a:t>
            </a:r>
            <a:endParaRPr lang="de-DE" sz="3000" dirty="0"/>
          </a:p>
          <a:p>
            <a:r>
              <a:rPr lang="de-DE" sz="3000" dirty="0" err="1"/>
              <a:t>space</a:t>
            </a:r>
            <a:endParaRPr lang="de-DE" sz="3000" dirty="0"/>
          </a:p>
        </p:txBody>
      </p:sp>
      <p:sp>
        <p:nvSpPr>
          <p:cNvPr id="8" name="Textfeld 7"/>
          <p:cNvSpPr txBox="1"/>
          <p:nvPr/>
        </p:nvSpPr>
        <p:spPr>
          <a:xfrm>
            <a:off x="1646441" y="2603189"/>
            <a:ext cx="1718148" cy="553998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3000" dirty="0"/>
              <a:t>Threads</a:t>
            </a:r>
          </a:p>
        </p:txBody>
      </p:sp>
    </p:spTree>
    <p:extLst>
      <p:ext uri="{BB962C8B-B14F-4D97-AF65-F5344CB8AC3E}">
        <p14:creationId xmlns:p14="http://schemas.microsoft.com/office/powerpoint/2010/main" val="1898409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6129"/>
            <a:ext cx="4851603" cy="5925741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00"/>
          <a:stretch/>
        </p:blipFill>
        <p:spPr>
          <a:xfrm>
            <a:off x="0" y="466129"/>
            <a:ext cx="9144000" cy="592574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976979" y="1459467"/>
            <a:ext cx="3733482" cy="10905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400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Profiling</a:t>
            </a:r>
          </a:p>
        </p:txBody>
      </p:sp>
      <p:sp>
        <p:nvSpPr>
          <p:cNvPr id="16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86286"/>
            <a:ext cx="4320692" cy="4666770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7" name="Рисунок 7" descr="Изображение выглядит как воздушное судно, воздушный шар, транспорт, комната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C8099BD2-886F-4009-8126-4448E865916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6743" r="8907" b="-2"/>
          <a:stretch/>
        </p:blipFill>
        <p:spPr>
          <a:xfrm>
            <a:off x="20" y="1351210"/>
            <a:ext cx="4180350" cy="4375387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2082A8-A3DE-4067-9190-1757A92A63A5}"/>
              </a:ext>
            </a:extLst>
          </p:cNvPr>
          <p:cNvSpPr txBox="1"/>
          <p:nvPr/>
        </p:nvSpPr>
        <p:spPr>
          <a:xfrm>
            <a:off x="4974330" y="2673512"/>
            <a:ext cx="3733184" cy="272946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Analysis of code that shows us show efficient </a:t>
            </a:r>
            <a:r>
              <a:rPr lang="en-US" sz="1500" dirty="0">
                <a:solidFill>
                  <a:srgbClr val="000000"/>
                </a:solidFill>
              </a:rPr>
              <a:t>our</a:t>
            </a:r>
            <a:r>
              <a:rPr lang="en-US" sz="15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 resource usage</a:t>
            </a:r>
            <a:r>
              <a:rPr lang="en-US" sz="1500" dirty="0">
                <a:solidFill>
                  <a:srgbClr val="000000"/>
                </a:solidFill>
              </a:rPr>
              <a:t> is</a:t>
            </a:r>
            <a:r>
              <a:rPr lang="en-US" sz="15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.</a:t>
            </a:r>
            <a:endParaRPr lang="en-US" sz="1500" kern="1200" dirty="0">
              <a:solidFill>
                <a:srgbClr val="000000"/>
              </a:solidFill>
              <a:latin typeface="+mn-lt"/>
              <a:cs typeface="Calibri"/>
            </a:endParaRP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Resource can be: CPU time, memory, network bandwidth, etc.</a:t>
            </a:r>
            <a:endParaRPr lang="en-US" sz="1500" kern="1200" dirty="0">
              <a:solidFill>
                <a:srgbClr val="000000"/>
              </a:solidFill>
              <a:latin typeface="+mn-lt"/>
              <a:cs typeface="Calibri"/>
            </a:endParaRP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Today we </a:t>
            </a:r>
            <a:r>
              <a:rPr lang="en-US" sz="1500" dirty="0">
                <a:solidFill>
                  <a:srgbClr val="000000"/>
                </a:solidFill>
              </a:rPr>
              <a:t>focus</a:t>
            </a:r>
            <a:r>
              <a:rPr lang="en-US" sz="15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 on CPU time and memory.</a:t>
            </a:r>
            <a:endParaRPr lang="en-US" sz="1500" kern="1200" dirty="0">
              <a:solidFill>
                <a:srgbClr val="000000"/>
              </a:solidFill>
              <a:latin typeface="+mn-lt"/>
              <a:cs typeface="Calibri"/>
            </a:endParaRP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000000"/>
                </a:solidFill>
                <a:cs typeface="Calibri"/>
              </a:rPr>
              <a:t>There are a lot of visualizers.</a:t>
            </a:r>
          </a:p>
        </p:txBody>
      </p:sp>
    </p:spTree>
    <p:extLst>
      <p:ext uri="{BB962C8B-B14F-4D97-AF65-F5344CB8AC3E}">
        <p14:creationId xmlns:p14="http://schemas.microsoft.com/office/powerpoint/2010/main" val="11651535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55992"/>
            <a:ext cx="8229600" cy="1257300"/>
          </a:xfrm>
        </p:spPr>
        <p:txBody>
          <a:bodyPr/>
          <a:lstStyle/>
          <a:p>
            <a:r>
              <a:rPr lang="de-DE" dirty="0">
                <a:cs typeface="Calibri"/>
              </a:rPr>
              <a:t>Memory </a:t>
            </a:r>
            <a:r>
              <a:rPr lang="de-DE" dirty="0" err="1">
                <a:cs typeface="Calibri"/>
              </a:rPr>
              <a:t>profiling</a:t>
            </a:r>
          </a:p>
        </p:txBody>
      </p:sp>
      <p:pic>
        <p:nvPicPr>
          <p:cNvPr id="3" name="Рисунок 3" descr="Изображение выглядит как текст, зеленый, стол, сидит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5F26E1DB-8A63-4ACA-9918-4D612F3FC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64" y="1103303"/>
            <a:ext cx="5607585" cy="28703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760D016-2B25-4A5C-83BB-410FA1202E60}"/>
              </a:ext>
            </a:extLst>
          </p:cNvPr>
          <p:cNvSpPr txBox="1"/>
          <p:nvPr/>
        </p:nvSpPr>
        <p:spPr>
          <a:xfrm>
            <a:off x="454212" y="4094119"/>
            <a:ext cx="6925863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 err="1">
                <a:latin typeface="Times New Roman"/>
                <a:cs typeface="Calibri"/>
              </a:rPr>
              <a:t>Measures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memory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usage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of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the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program</a:t>
            </a:r>
            <a:r>
              <a:rPr lang="ru-RU" dirty="0">
                <a:latin typeface="Times New Roman"/>
                <a:cs typeface="Calibri"/>
              </a:rPr>
              <a:t>. </a:t>
            </a:r>
            <a:r>
              <a:rPr lang="ru-RU" dirty="0" err="1">
                <a:latin typeface="Times New Roman"/>
                <a:cs typeface="Calibri"/>
              </a:rPr>
              <a:t>Understanding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the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memory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usage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characteristics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of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your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code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allows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you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to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ask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yourself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two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questions</a:t>
            </a:r>
            <a:r>
              <a:rPr lang="ru-RU" dirty="0">
                <a:latin typeface="Times New Roman"/>
                <a:cs typeface="Calibri"/>
              </a:rPr>
              <a:t>: </a:t>
            </a:r>
          </a:p>
          <a:p>
            <a:pPr marL="285750" indent="-285750">
              <a:buFont typeface="Arial"/>
              <a:buChar char="•"/>
            </a:pPr>
            <a:r>
              <a:rPr lang="ru-RU" dirty="0" err="1">
                <a:latin typeface="Times New Roman"/>
                <a:cs typeface="Calibri"/>
              </a:rPr>
              <a:t>Could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we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use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less</a:t>
            </a:r>
            <a:r>
              <a:rPr lang="ru-RU" dirty="0">
                <a:latin typeface="Times New Roman"/>
                <a:cs typeface="Calibri"/>
              </a:rPr>
              <a:t> RAM </a:t>
            </a:r>
            <a:r>
              <a:rPr lang="ru-RU" dirty="0" err="1">
                <a:latin typeface="Times New Roman"/>
                <a:cs typeface="Calibri"/>
              </a:rPr>
              <a:t>by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rewriting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this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function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to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work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more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efficiently</a:t>
            </a:r>
            <a:r>
              <a:rPr lang="ru-RU" dirty="0">
                <a:latin typeface="Times New Roman"/>
                <a:cs typeface="Calibri"/>
              </a:rPr>
              <a:t>?</a:t>
            </a:r>
          </a:p>
          <a:p>
            <a:pPr marL="285750" indent="-285750">
              <a:buFont typeface="Arial"/>
              <a:buChar char="•"/>
            </a:pPr>
            <a:r>
              <a:rPr lang="ru-RU" dirty="0" err="1">
                <a:latin typeface="Times New Roman"/>
                <a:cs typeface="Calibri"/>
              </a:rPr>
              <a:t>Could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we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use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more</a:t>
            </a:r>
            <a:r>
              <a:rPr lang="ru-RU" dirty="0">
                <a:latin typeface="Times New Roman"/>
                <a:cs typeface="Calibri"/>
              </a:rPr>
              <a:t> RAM </a:t>
            </a:r>
            <a:r>
              <a:rPr lang="ru-RU" dirty="0" err="1">
                <a:latin typeface="Times New Roman"/>
                <a:cs typeface="Calibri"/>
              </a:rPr>
              <a:t>and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save</a:t>
            </a:r>
            <a:r>
              <a:rPr lang="ru-RU" dirty="0">
                <a:latin typeface="Times New Roman"/>
                <a:cs typeface="Calibri"/>
              </a:rPr>
              <a:t> CPU </a:t>
            </a:r>
            <a:r>
              <a:rPr lang="ru-RU" dirty="0" err="1">
                <a:latin typeface="Times New Roman"/>
                <a:cs typeface="Calibri"/>
              </a:rPr>
              <a:t>cycles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by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caching</a:t>
            </a:r>
            <a:r>
              <a:rPr lang="ru-RU" dirty="0">
                <a:latin typeface="Times New Roman"/>
                <a:cs typeface="Calibri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1776697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55992"/>
            <a:ext cx="8229600" cy="1257300"/>
          </a:xfrm>
        </p:spPr>
        <p:txBody>
          <a:bodyPr/>
          <a:lstStyle/>
          <a:p>
            <a:r>
              <a:rPr lang="de-DE" dirty="0">
                <a:cs typeface="Calibri"/>
              </a:rPr>
              <a:t>Time </a:t>
            </a:r>
            <a:r>
              <a:rPr lang="de-DE" dirty="0" err="1">
                <a:cs typeface="Calibri"/>
              </a:rPr>
              <a:t>profiling</a:t>
            </a:r>
          </a:p>
        </p:txBody>
      </p:sp>
      <p:pic>
        <p:nvPicPr>
          <p:cNvPr id="3" name="Рисунок 3" descr="Изображение выглядит как электроника, цепь&#10;&#10;Описание создано с очень высокой степенью достоверности">
            <a:extLst>
              <a:ext uri="{FF2B5EF4-FFF2-40B4-BE49-F238E27FC236}">
                <a16:creationId xmlns:a16="http://schemas.microsoft.com/office/drawing/2014/main" id="{8CB645D1-7382-4534-B8F6-F9A8FFD3F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364" y="1100254"/>
            <a:ext cx="5938091" cy="27295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3E0DD2-6B19-49E1-9B2F-6B2BEE57327B}"/>
              </a:ext>
            </a:extLst>
          </p:cNvPr>
          <p:cNvSpPr txBox="1"/>
          <p:nvPr/>
        </p:nvSpPr>
        <p:spPr>
          <a:xfrm>
            <a:off x="454212" y="4094119"/>
            <a:ext cx="6925863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 err="1">
                <a:latin typeface="Times New Roman"/>
                <a:cs typeface="Calibri"/>
              </a:rPr>
              <a:t>Measures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time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distribution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among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function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calls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of</a:t>
            </a:r>
            <a:r>
              <a:rPr lang="ru-RU" dirty="0">
                <a:latin typeface="Times New Roman"/>
                <a:cs typeface="Calibri"/>
              </a:rPr>
              <a:t> a </a:t>
            </a:r>
            <a:r>
              <a:rPr lang="ru-RU" dirty="0" err="1">
                <a:latin typeface="Times New Roman"/>
                <a:cs typeface="Calibri"/>
              </a:rPr>
              <a:t>program</a:t>
            </a:r>
            <a:r>
              <a:rPr lang="ru-RU" dirty="0">
                <a:latin typeface="Times New Roman"/>
                <a:cs typeface="Calibri"/>
              </a:rPr>
              <a:t>. </a:t>
            </a:r>
            <a:r>
              <a:rPr lang="ru-RU" dirty="0" err="1">
                <a:latin typeface="Times New Roman"/>
                <a:cs typeface="Calibri"/>
              </a:rPr>
              <a:t>Understanding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the</a:t>
            </a:r>
            <a:r>
              <a:rPr lang="ru-RU" dirty="0">
                <a:latin typeface="Times New Roman"/>
                <a:cs typeface="Calibri"/>
              </a:rPr>
              <a:t> CPU </a:t>
            </a:r>
            <a:r>
              <a:rPr lang="ru-RU" dirty="0" err="1">
                <a:latin typeface="Times New Roman"/>
                <a:cs typeface="Calibri"/>
              </a:rPr>
              <a:t>time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usage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characteristics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of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your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code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allows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you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to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ask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yourself</a:t>
            </a:r>
            <a:r>
              <a:rPr lang="ru-RU" dirty="0">
                <a:latin typeface="Times New Roman"/>
                <a:cs typeface="Calibri"/>
              </a:rPr>
              <a:t> </a:t>
            </a:r>
            <a:r>
              <a:rPr lang="ru-RU" dirty="0" err="1">
                <a:latin typeface="Times New Roman"/>
                <a:cs typeface="Calibri"/>
              </a:rPr>
              <a:t>the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following</a:t>
            </a:r>
            <a:r>
              <a:rPr lang="ru-RU" dirty="0">
                <a:latin typeface="Times New Roman"/>
                <a:cs typeface="Calibri"/>
              </a:rPr>
              <a:t> </a:t>
            </a:r>
            <a:r>
              <a:rPr lang="ru-RU" dirty="0" err="1">
                <a:latin typeface="Times New Roman"/>
                <a:cs typeface="Calibri"/>
              </a:rPr>
              <a:t>questions</a:t>
            </a:r>
            <a:r>
              <a:rPr lang="ru-RU" dirty="0">
                <a:latin typeface="Times New Roman"/>
                <a:cs typeface="Calibri"/>
              </a:rPr>
              <a:t>: </a:t>
            </a:r>
          </a:p>
          <a:p>
            <a:pPr marL="285750" indent="-285750">
              <a:buFont typeface="Arial"/>
              <a:buChar char="•"/>
            </a:pPr>
            <a:r>
              <a:rPr lang="ru-RU" dirty="0" err="1">
                <a:latin typeface="Times New Roman"/>
                <a:cs typeface="Calibri"/>
              </a:rPr>
              <a:t>Can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we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identify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suspicious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functions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that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take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too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much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computation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time</a:t>
            </a:r>
            <a:r>
              <a:rPr lang="ru-RU" dirty="0">
                <a:latin typeface="Times New Roman"/>
                <a:cs typeface="Calibri"/>
              </a:rPr>
              <a:t>?</a:t>
            </a:r>
          </a:p>
          <a:p>
            <a:pPr marL="285750" indent="-285750">
              <a:buFont typeface="Arial"/>
              <a:buChar char="•"/>
            </a:pPr>
            <a:r>
              <a:rPr lang="ru-RU" dirty="0" err="1">
                <a:latin typeface="Times New Roman"/>
                <a:cs typeface="Calibri"/>
              </a:rPr>
              <a:t>Can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we</a:t>
            </a:r>
            <a:r>
              <a:rPr lang="ru-RU" dirty="0">
                <a:latin typeface="Times New Roman"/>
                <a:cs typeface="Calibri"/>
              </a:rPr>
              <a:t> </a:t>
            </a:r>
            <a:r>
              <a:rPr lang="ru-RU" dirty="0" err="1">
                <a:latin typeface="Times New Roman"/>
                <a:cs typeface="Calibri"/>
              </a:rPr>
              <a:t>optimize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functions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so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that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they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would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use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less</a:t>
            </a:r>
            <a:r>
              <a:rPr lang="ru-RU" dirty="0">
                <a:latin typeface="Times New Roman"/>
                <a:cs typeface="Calibri"/>
              </a:rPr>
              <a:t> CPU </a:t>
            </a:r>
            <a:r>
              <a:rPr lang="ru-RU" dirty="0" err="1">
                <a:latin typeface="Times New Roman"/>
                <a:cs typeface="Calibri"/>
              </a:rPr>
              <a:t>computation</a:t>
            </a:r>
            <a:r>
              <a:rPr lang="ru-RU" dirty="0">
                <a:latin typeface="Times New Roman"/>
                <a:cs typeface="Calibri"/>
              </a:rPr>
              <a:t> </a:t>
            </a:r>
            <a:r>
              <a:rPr lang="ru-RU" dirty="0" err="1">
                <a:latin typeface="Times New Roman"/>
                <a:cs typeface="Calibri"/>
              </a:rPr>
              <a:t>time</a:t>
            </a:r>
            <a:r>
              <a:rPr lang="ru-RU" dirty="0">
                <a:latin typeface="Times New Roman"/>
                <a:cs typeface="Calibri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35548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25678"/>
            <a:ext cx="8229600" cy="1143000"/>
          </a:xfrm>
        </p:spPr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>
          <a:xfrm>
            <a:off x="457200" y="896421"/>
            <a:ext cx="8229600" cy="54222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Memory </a:t>
            </a:r>
            <a:r>
              <a:rPr lang="de-DE" dirty="0" err="1"/>
              <a:t>hierarchy</a:t>
            </a:r>
            <a:endParaRPr lang="de-DE" dirty="0" err="1">
              <a:cs typeface="Calibri"/>
            </a:endParaRPr>
          </a:p>
          <a:p>
            <a:r>
              <a:rPr lang="de-DE" dirty="0"/>
              <a:t>Building </a:t>
            </a:r>
            <a:r>
              <a:rPr lang="de-DE" dirty="0" err="1"/>
              <a:t>intuition</a:t>
            </a:r>
            <a:r>
              <a:rPr lang="de-DE" dirty="0"/>
              <a:t>: parallel </a:t>
            </a:r>
            <a:r>
              <a:rPr lang="de-DE" dirty="0" err="1"/>
              <a:t>processes</a:t>
            </a:r>
            <a:endParaRPr lang="de-DE" dirty="0"/>
          </a:p>
          <a:p>
            <a:r>
              <a:rPr lang="de-DE" dirty="0" err="1"/>
              <a:t>Amdahl‘s</a:t>
            </a:r>
            <a:r>
              <a:rPr lang="de-DE" dirty="0"/>
              <a:t> </a:t>
            </a:r>
            <a:r>
              <a:rPr lang="de-DE" dirty="0" err="1"/>
              <a:t>law</a:t>
            </a:r>
            <a:r>
              <a:rPr lang="de-DE" dirty="0"/>
              <a:t>, </a:t>
            </a:r>
            <a:r>
              <a:rPr lang="de-DE" dirty="0" err="1"/>
              <a:t>Gustafson's</a:t>
            </a:r>
            <a:r>
              <a:rPr lang="de-DE" dirty="0"/>
              <a:t> </a:t>
            </a:r>
            <a:r>
              <a:rPr lang="de-DE" dirty="0" err="1"/>
              <a:t>law</a:t>
            </a:r>
            <a:endParaRPr lang="de-DE" dirty="0">
              <a:cs typeface="Calibri"/>
            </a:endParaRPr>
          </a:p>
          <a:p>
            <a:r>
              <a:rPr lang="de-DE" dirty="0">
                <a:cs typeface="Calibri"/>
              </a:rPr>
              <a:t>Strong and </a:t>
            </a:r>
            <a:r>
              <a:rPr lang="de-DE" dirty="0" err="1">
                <a:cs typeface="Calibri"/>
              </a:rPr>
              <a:t>weak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scallabilities</a:t>
            </a:r>
            <a:endParaRPr lang="de-DE" dirty="0" err="1"/>
          </a:p>
          <a:p>
            <a:r>
              <a:rPr lang="de-DE" dirty="0" err="1"/>
              <a:t>Flynn‘s</a:t>
            </a:r>
            <a:r>
              <a:rPr lang="de-DE" dirty="0"/>
              <a:t> </a:t>
            </a:r>
            <a:r>
              <a:rPr lang="de-DE" dirty="0" err="1"/>
              <a:t>taxonomy</a:t>
            </a:r>
            <a:endParaRPr lang="de-DE" dirty="0"/>
          </a:p>
          <a:p>
            <a:r>
              <a:rPr lang="de-DE" dirty="0" err="1"/>
              <a:t>Shared</a:t>
            </a:r>
            <a:r>
              <a:rPr lang="de-DE" dirty="0"/>
              <a:t> </a:t>
            </a:r>
            <a:r>
              <a:rPr lang="de-DE" dirty="0" err="1"/>
              <a:t>memory</a:t>
            </a:r>
            <a:r>
              <a:rPr lang="de-DE" dirty="0"/>
              <a:t> and </a:t>
            </a:r>
            <a:r>
              <a:rPr lang="de-DE" dirty="0" err="1"/>
              <a:t>distributed</a:t>
            </a:r>
            <a:r>
              <a:rPr lang="de-DE" dirty="0"/>
              <a:t> 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systems</a:t>
            </a:r>
            <a:endParaRPr lang="de-DE" dirty="0"/>
          </a:p>
          <a:p>
            <a:r>
              <a:rPr lang="de-DE" dirty="0" err="1"/>
              <a:t>Processes</a:t>
            </a:r>
            <a:r>
              <a:rPr lang="de-DE" dirty="0"/>
              <a:t> and </a:t>
            </a:r>
            <a:r>
              <a:rPr lang="de-DE" dirty="0" err="1"/>
              <a:t>threads</a:t>
            </a:r>
            <a:endParaRPr lang="de-DE" dirty="0"/>
          </a:p>
          <a:p>
            <a:r>
              <a:rPr lang="de-DE" dirty="0"/>
              <a:t>Start </a:t>
            </a:r>
            <a:r>
              <a:rPr lang="de-DE" dirty="0" err="1"/>
              <a:t>with</a:t>
            </a:r>
            <a:r>
              <a:rPr lang="de-DE" dirty="0"/>
              <a:t> </a:t>
            </a:r>
            <a:r>
              <a:rPr lang="de-DE" dirty="0" err="1"/>
              <a:t>profiling</a:t>
            </a:r>
            <a:r>
              <a:rPr lang="de-DE" dirty="0"/>
              <a:t> in </a:t>
            </a:r>
            <a:r>
              <a:rPr lang="de-DE" dirty="0" err="1"/>
              <a:t>python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24099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55992"/>
            <a:ext cx="8229600" cy="1257300"/>
          </a:xfrm>
        </p:spPr>
        <p:txBody>
          <a:bodyPr/>
          <a:lstStyle/>
          <a:p>
            <a:r>
              <a:rPr lang="de-DE" dirty="0" err="1">
                <a:cs typeface="Calibri"/>
              </a:rPr>
              <a:t>Profiling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tools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for</a:t>
            </a:r>
            <a:r>
              <a:rPr lang="de-DE" dirty="0">
                <a:cs typeface="Calibri"/>
              </a:rPr>
              <a:t> </a:t>
            </a:r>
            <a:r>
              <a:rPr lang="de-DE" dirty="0" err="1">
                <a:cs typeface="Calibri"/>
              </a:rPr>
              <a:t>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D45E41-593E-43F6-8504-0C3E4D40E939}"/>
              </a:ext>
            </a:extLst>
          </p:cNvPr>
          <p:cNvSpPr txBox="1"/>
          <p:nvPr/>
        </p:nvSpPr>
        <p:spPr>
          <a:xfrm>
            <a:off x="540084" y="1101558"/>
            <a:ext cx="8148917" cy="43088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sz="3200" dirty="0">
                <a:latin typeface="Times New Roman"/>
                <a:cs typeface="Calibri"/>
              </a:rPr>
              <a:t>CPU </a:t>
            </a:r>
            <a:r>
              <a:rPr lang="ru-RU" sz="3200" dirty="0" err="1">
                <a:latin typeface="Times New Roman"/>
                <a:cs typeface="Calibri"/>
              </a:rPr>
              <a:t>time</a:t>
            </a:r>
            <a:r>
              <a:rPr lang="ru-RU" sz="3200" dirty="0">
                <a:latin typeface="Times New Roman"/>
                <a:cs typeface="Calibri"/>
              </a:rPr>
              <a:t> </a:t>
            </a:r>
            <a:r>
              <a:rPr lang="ru-RU" sz="3200" dirty="0" err="1">
                <a:latin typeface="Times New Roman"/>
                <a:cs typeface="Calibri"/>
              </a:rPr>
              <a:t>profiling</a:t>
            </a:r>
            <a:r>
              <a:rPr lang="ru-RU" sz="3200" dirty="0">
                <a:latin typeface="Times New Roman"/>
                <a:cs typeface="Calibri"/>
              </a:rPr>
              <a:t> </a:t>
            </a:r>
            <a:r>
              <a:rPr lang="ru-RU" sz="3200" dirty="0" err="1">
                <a:latin typeface="Times New Roman"/>
                <a:cs typeface="Calibri"/>
              </a:rPr>
              <a:t>tools</a:t>
            </a:r>
            <a:r>
              <a:rPr lang="ru-RU" sz="3200" dirty="0">
                <a:latin typeface="Times New Roman"/>
                <a:cs typeface="Calibri"/>
              </a:rPr>
              <a:t>:</a:t>
            </a:r>
          </a:p>
          <a:p>
            <a:pPr marL="800100" lvl="1" indent="-342900">
              <a:buAutoNum type="arabicPeriod"/>
            </a:pPr>
            <a:r>
              <a:rPr lang="ru-RU" sz="3200" dirty="0" err="1">
                <a:latin typeface="Times New Roman"/>
                <a:cs typeface="Calibri"/>
              </a:rPr>
              <a:t>timeit</a:t>
            </a:r>
          </a:p>
          <a:p>
            <a:pPr marL="800100" lvl="1" indent="-342900">
              <a:buAutoNum type="arabicPeriod"/>
            </a:pPr>
            <a:r>
              <a:rPr lang="ru-RU" sz="3200" dirty="0" err="1">
                <a:latin typeface="Times New Roman"/>
                <a:cs typeface="Calibri"/>
              </a:rPr>
              <a:t>cProfile</a:t>
            </a:r>
          </a:p>
          <a:p>
            <a:pPr marL="800100" lvl="1" indent="-342900">
              <a:buAutoNum type="arabicPeriod"/>
            </a:pPr>
            <a:r>
              <a:rPr lang="ru-RU" sz="3200" dirty="0" err="1">
                <a:latin typeface="Times New Roman"/>
                <a:cs typeface="Calibri"/>
              </a:rPr>
              <a:t>line_profiler</a:t>
            </a:r>
          </a:p>
          <a:p>
            <a:pPr marL="800100" lvl="1" indent="-342900">
              <a:buAutoNum type="arabicPeriod"/>
            </a:pPr>
            <a:endParaRPr lang="ru-RU" sz="3200" dirty="0">
              <a:latin typeface="Times New Roman"/>
              <a:cs typeface="Calibri"/>
            </a:endParaRPr>
          </a:p>
          <a:p>
            <a:pPr marL="342900" indent="-342900">
              <a:buAutoNum type="arabicPeriod"/>
            </a:pPr>
            <a:r>
              <a:rPr lang="ru-RU" sz="3200" dirty="0" err="1">
                <a:latin typeface="Times New Roman"/>
                <a:cs typeface="Calibri"/>
              </a:rPr>
              <a:t>Memory</a:t>
            </a:r>
            <a:r>
              <a:rPr lang="ru-RU" sz="3200" dirty="0">
                <a:latin typeface="Times New Roman"/>
                <a:cs typeface="Calibri"/>
              </a:rPr>
              <a:t> </a:t>
            </a:r>
            <a:r>
              <a:rPr lang="ru-RU" sz="3200" dirty="0" err="1">
                <a:latin typeface="Times New Roman"/>
                <a:cs typeface="Calibri"/>
              </a:rPr>
              <a:t>profiling</a:t>
            </a:r>
            <a:r>
              <a:rPr lang="ru-RU" sz="3200" dirty="0">
                <a:latin typeface="Times New Roman"/>
                <a:cs typeface="Calibri"/>
              </a:rPr>
              <a:t> </a:t>
            </a:r>
            <a:r>
              <a:rPr lang="ru-RU" sz="3200" dirty="0" err="1">
                <a:latin typeface="Times New Roman"/>
                <a:cs typeface="Calibri"/>
              </a:rPr>
              <a:t>tools</a:t>
            </a:r>
            <a:r>
              <a:rPr lang="ru-RU" sz="3200" dirty="0">
                <a:latin typeface="Times New Roman"/>
                <a:cs typeface="Calibri"/>
              </a:rPr>
              <a:t>:</a:t>
            </a:r>
          </a:p>
          <a:p>
            <a:pPr marL="800100" lvl="1" indent="-342900">
              <a:buAutoNum type="arabicPeriod"/>
            </a:pPr>
            <a:r>
              <a:rPr lang="ru-RU" sz="3200" dirty="0" err="1">
                <a:latin typeface="Times New Roman"/>
                <a:cs typeface="Calibri"/>
              </a:rPr>
              <a:t>memory_profiler</a:t>
            </a:r>
          </a:p>
          <a:p>
            <a:pPr marL="800100" lvl="1" indent="-342900">
              <a:buAutoNum type="arabicPeriod"/>
            </a:pPr>
            <a:r>
              <a:rPr lang="ru-RU" sz="3200" dirty="0" err="1">
                <a:latin typeface="Times New Roman"/>
                <a:cs typeface="Calibri"/>
              </a:rPr>
              <a:t>heapy</a:t>
            </a:r>
          </a:p>
          <a:p>
            <a:endParaRPr lang="ru-RU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977211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55992"/>
            <a:ext cx="8229600" cy="1257300"/>
          </a:xfrm>
        </p:spPr>
        <p:txBody>
          <a:bodyPr/>
          <a:lstStyle/>
          <a:p>
            <a:r>
              <a:rPr lang="de-DE">
                <a:cs typeface="Calibri"/>
              </a:rPr>
              <a:t>Exercises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2EBE39-A49C-43D5-9C27-FD32CC1AEA21}"/>
              </a:ext>
            </a:extLst>
          </p:cNvPr>
          <p:cNvSpPr txBox="1"/>
          <p:nvPr/>
        </p:nvSpPr>
        <p:spPr>
          <a:xfrm>
            <a:off x="457200" y="1104181"/>
            <a:ext cx="8229600" cy="42473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ru-RU" dirty="0" err="1">
                <a:cs typeface="Calibri"/>
              </a:rPr>
              <a:t>Profile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bifurcation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map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script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from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lecture</a:t>
            </a:r>
            <a:r>
              <a:rPr lang="ru-RU" dirty="0">
                <a:cs typeface="Calibri"/>
              </a:rPr>
              <a:t> 1:</a:t>
            </a:r>
            <a:endParaRPr lang="ru-RU" dirty="0"/>
          </a:p>
          <a:p>
            <a:pPr marL="800100" lvl="1" indent="-342900">
              <a:buFont typeface="Arial"/>
              <a:buChar char="•"/>
            </a:pPr>
            <a:r>
              <a:rPr lang="ru-RU" dirty="0" err="1">
                <a:cs typeface="Calibri"/>
              </a:rPr>
              <a:t>use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any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of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the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disscussed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profiling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tools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to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see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how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much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time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each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part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of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the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script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takes</a:t>
            </a:r>
            <a:r>
              <a:rPr lang="ru-RU" dirty="0">
                <a:cs typeface="Calibri"/>
              </a:rPr>
              <a:t>, </a:t>
            </a:r>
            <a:r>
              <a:rPr lang="ru-RU" dirty="0" err="1">
                <a:cs typeface="Calibri"/>
              </a:rPr>
              <a:t>also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do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memory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profiling</a:t>
            </a:r>
            <a:r>
              <a:rPr lang="ru-RU" dirty="0">
                <a:cs typeface="Calibri"/>
              </a:rPr>
              <a:t>;</a:t>
            </a:r>
          </a:p>
          <a:p>
            <a:pPr marL="800100" lvl="1" indent="-342900">
              <a:buFont typeface="Arial"/>
              <a:buChar char="•"/>
            </a:pPr>
            <a:r>
              <a:rPr lang="ru-RU" dirty="0" err="1">
                <a:cs typeface="Calibri"/>
              </a:rPr>
              <a:t>try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varying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different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parameters</a:t>
            </a:r>
            <a:r>
              <a:rPr lang="ru-RU" dirty="0">
                <a:cs typeface="Calibri"/>
              </a:rPr>
              <a:t> ("n" </a:t>
            </a:r>
            <a:r>
              <a:rPr lang="ru-RU" dirty="0" err="1">
                <a:cs typeface="Calibri"/>
              </a:rPr>
              <a:t>and</a:t>
            </a:r>
            <a:r>
              <a:rPr lang="ru-RU" dirty="0">
                <a:cs typeface="Calibri"/>
              </a:rPr>
              <a:t> "m")</a:t>
            </a:r>
          </a:p>
          <a:p>
            <a:pPr marL="800100" lvl="1" indent="-342900">
              <a:buFont typeface="Arial"/>
              <a:buChar char="•"/>
            </a:pPr>
            <a:r>
              <a:rPr lang="ru-RU" dirty="0" err="1">
                <a:cs typeface="Calibri"/>
              </a:rPr>
              <a:t>which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parameters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influence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change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the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profiling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configuration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most</a:t>
            </a:r>
            <a:r>
              <a:rPr lang="ru-RU" dirty="0">
                <a:cs typeface="Calibri"/>
              </a:rPr>
              <a:t>?</a:t>
            </a:r>
          </a:p>
          <a:p>
            <a:pPr marL="800100" lvl="1" indent="-34290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342900" indent="-342900">
              <a:buFontTx/>
              <a:buAutoNum type="arabicPeriod"/>
            </a:pPr>
            <a:r>
              <a:rPr lang="ru-RU" dirty="0" err="1">
                <a:ea typeface="+mn-lt"/>
                <a:cs typeface="+mn-lt"/>
              </a:rPr>
              <a:t>Profile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example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script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that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performs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spectography</a:t>
            </a:r>
            <a:r>
              <a:rPr lang="ru-RU" dirty="0">
                <a:ea typeface="+mn-lt"/>
                <a:cs typeface="+mn-lt"/>
              </a:rPr>
              <a:t>:</a:t>
            </a:r>
          </a:p>
          <a:p>
            <a:pPr marL="800100" lvl="1" indent="-342900">
              <a:buFont typeface="Arial,Sans-Serif"/>
              <a:buChar char="•"/>
            </a:pPr>
            <a:r>
              <a:rPr lang="ru-RU" dirty="0" err="1">
                <a:ea typeface="+mn-lt"/>
                <a:cs typeface="+mn-lt"/>
              </a:rPr>
              <a:t>profile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computation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time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of</a:t>
            </a:r>
            <a:r>
              <a:rPr lang="ru-RU" dirty="0">
                <a:ea typeface="+mn-lt"/>
                <a:cs typeface="+mn-lt"/>
              </a:rPr>
              <a:t> "</a:t>
            </a:r>
            <a:r>
              <a:rPr lang="ru-RU" dirty="0" err="1">
                <a:ea typeface="+mn-lt"/>
                <a:cs typeface="+mn-lt"/>
              </a:rPr>
              <a:t>get_spectography</a:t>
            </a:r>
            <a:r>
              <a:rPr lang="ru-RU" dirty="0">
                <a:ea typeface="+mn-lt"/>
                <a:cs typeface="+mn-lt"/>
              </a:rPr>
              <a:t>" </a:t>
            </a:r>
            <a:r>
              <a:rPr lang="ru-RU" dirty="0" err="1">
                <a:ea typeface="+mn-lt"/>
                <a:cs typeface="+mn-lt"/>
              </a:rPr>
              <a:t>function</a:t>
            </a:r>
            <a:endParaRPr lang="en-US" dirty="0" err="1">
              <a:ea typeface="+mn-lt"/>
              <a:cs typeface="+mn-lt"/>
            </a:endParaRPr>
          </a:p>
          <a:p>
            <a:pPr marL="800100" lvl="1" indent="-342900">
              <a:buFont typeface="Arial,Sans-Serif"/>
              <a:buChar char="•"/>
            </a:pPr>
            <a:r>
              <a:rPr lang="ru-RU" dirty="0" err="1">
                <a:ea typeface="+mn-lt"/>
                <a:cs typeface="+mn-lt"/>
              </a:rPr>
              <a:t>can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you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find</a:t>
            </a:r>
            <a:r>
              <a:rPr lang="ru-RU" dirty="0">
                <a:ea typeface="+mn-lt"/>
                <a:cs typeface="+mn-lt"/>
              </a:rPr>
              <a:t> a </a:t>
            </a:r>
            <a:r>
              <a:rPr lang="ru-RU" dirty="0" err="1">
                <a:ea typeface="+mn-lt"/>
                <a:cs typeface="+mn-lt"/>
              </a:rPr>
              <a:t>way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to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increase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the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speed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of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the</a:t>
            </a:r>
            <a:r>
              <a:rPr lang="ru-RU" dirty="0">
                <a:ea typeface="+mn-lt"/>
                <a:cs typeface="+mn-lt"/>
              </a:rPr>
              <a:t> </a:t>
            </a:r>
            <a:r>
              <a:rPr lang="ru-RU" dirty="0" err="1">
                <a:ea typeface="+mn-lt"/>
                <a:cs typeface="+mn-lt"/>
              </a:rPr>
              <a:t>function</a:t>
            </a:r>
            <a:r>
              <a:rPr lang="ru-RU" dirty="0">
                <a:ea typeface="+mn-lt"/>
                <a:cs typeface="+mn-lt"/>
              </a:rPr>
              <a:t>?</a:t>
            </a:r>
            <a:endParaRPr lang="ru-RU" dirty="0"/>
          </a:p>
          <a:p>
            <a:pPr marL="800100" lvl="1" indent="-34290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800100" lvl="1" indent="-342900">
              <a:buFont typeface="Arial"/>
              <a:buChar char="•"/>
            </a:pPr>
            <a:endParaRPr lang="ru-RU" dirty="0">
              <a:cs typeface="Calibri"/>
            </a:endParaRPr>
          </a:p>
          <a:p>
            <a:pPr marL="342900" indent="-342900">
              <a:buAutoNum type="arabicPeriod"/>
            </a:pPr>
            <a:r>
              <a:rPr lang="ru-RU" dirty="0" err="1">
                <a:cs typeface="Calibri"/>
              </a:rPr>
              <a:t>Profile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your</a:t>
            </a:r>
            <a:r>
              <a:rPr lang="ru-RU" dirty="0">
                <a:cs typeface="Calibri"/>
              </a:rPr>
              <a:t> </a:t>
            </a:r>
            <a:r>
              <a:rPr lang="ru-RU" dirty="0" err="1">
                <a:cs typeface="Calibri"/>
              </a:rPr>
              <a:t>own</a:t>
            </a:r>
            <a:r>
              <a:rPr lang="ru-RU" dirty="0">
                <a:cs typeface="Calibri"/>
              </a:rPr>
              <a:t> </a:t>
            </a:r>
            <a:r>
              <a:rPr lang="ru-RU" dirty="0" err="1">
                <a:cs typeface="Calibri"/>
              </a:rPr>
              <a:t>python</a:t>
            </a:r>
            <a:r>
              <a:rPr lang="ru-RU" dirty="0">
                <a:cs typeface="Calibri"/>
              </a:rPr>
              <a:t> </a:t>
            </a:r>
            <a:r>
              <a:rPr lang="ru-RU" dirty="0" err="1">
                <a:cs typeface="Calibri"/>
              </a:rPr>
              <a:t>code</a:t>
            </a:r>
            <a:r>
              <a:rPr lang="ru-RU" dirty="0">
                <a:cs typeface="Calibri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43803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10" y="152246"/>
            <a:ext cx="8768653" cy="658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6693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Parallel </a:t>
            </a:r>
            <a:r>
              <a:rPr lang="de-DE" dirty="0" err="1"/>
              <a:t>intuition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Examples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parallelism</a:t>
            </a:r>
            <a:r>
              <a:rPr lang="de-DE" dirty="0"/>
              <a:t> in real </a:t>
            </a:r>
            <a:r>
              <a:rPr lang="de-DE" dirty="0" err="1"/>
              <a:t>world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40585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547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de-DE" dirty="0"/>
              <a:t>Parallel </a:t>
            </a:r>
            <a:r>
              <a:rPr lang="de-DE" dirty="0" err="1"/>
              <a:t>intuition</a:t>
            </a:r>
            <a:br>
              <a:rPr lang="de-DE" dirty="0"/>
            </a:b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</a:t>
            </a:r>
            <a:r>
              <a:rPr lang="de-DE" dirty="0" err="1"/>
              <a:t>understand</a:t>
            </a:r>
            <a:r>
              <a:rPr lang="de-DE" dirty="0"/>
              <a:t> </a:t>
            </a:r>
            <a:r>
              <a:rPr lang="de-DE" dirty="0" err="1"/>
              <a:t>concurrency</a:t>
            </a:r>
            <a:r>
              <a:rPr lang="de-DE" dirty="0"/>
              <a:t>.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6422"/>
            <a:ext cx="9144000" cy="5132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866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84818"/>
            <a:ext cx="8229600" cy="1143000"/>
          </a:xfrm>
        </p:spPr>
        <p:txBody>
          <a:bodyPr/>
          <a:lstStyle/>
          <a:p>
            <a:r>
              <a:rPr lang="de-DE" dirty="0" err="1"/>
              <a:t>Building</a:t>
            </a:r>
            <a:r>
              <a:rPr lang="de-DE" dirty="0"/>
              <a:t> a </a:t>
            </a:r>
            <a:r>
              <a:rPr lang="de-DE" dirty="0" err="1"/>
              <a:t>house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30938" y="1454986"/>
            <a:ext cx="5542194" cy="5925884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4892986" y="2002260"/>
            <a:ext cx="405258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Say,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4 </a:t>
            </a:r>
            <a:r>
              <a:rPr lang="de-DE" dirty="0" err="1"/>
              <a:t>workers</a:t>
            </a:r>
            <a:r>
              <a:rPr lang="de-DE" dirty="0"/>
              <a:t> </a:t>
            </a:r>
            <a:r>
              <a:rPr lang="de-DE" dirty="0" err="1"/>
              <a:t>building</a:t>
            </a:r>
            <a:r>
              <a:rPr lang="de-DE" dirty="0"/>
              <a:t> a </a:t>
            </a:r>
            <a:r>
              <a:rPr lang="de-DE" dirty="0" err="1"/>
              <a:t>house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Construction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faster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done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1 </a:t>
            </a:r>
            <a:r>
              <a:rPr lang="de-DE" dirty="0" err="1"/>
              <a:t>worker</a:t>
            </a:r>
            <a:endParaRPr lang="de-DE" dirty="0"/>
          </a:p>
          <a:p>
            <a:endParaRPr lang="de-DE" dirty="0"/>
          </a:p>
          <a:p>
            <a:r>
              <a:rPr lang="de-DE" dirty="0"/>
              <a:t>After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floor</a:t>
            </a:r>
            <a:r>
              <a:rPr lang="de-DE" dirty="0"/>
              <a:t>, </a:t>
            </a:r>
            <a:r>
              <a:rPr lang="de-DE" dirty="0" err="1"/>
              <a:t>workers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synchronize</a:t>
            </a:r>
            <a:endParaRPr lang="de-DE" dirty="0"/>
          </a:p>
          <a:p>
            <a:endParaRPr lang="de-DE" dirty="0"/>
          </a:p>
          <a:p>
            <a:r>
              <a:rPr lang="de-DE" dirty="0"/>
              <a:t>Connect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parts</a:t>
            </a:r>
            <a:r>
              <a:rPr lang="de-DE" dirty="0"/>
              <a:t> - </a:t>
            </a:r>
            <a:r>
              <a:rPr lang="de-DE" dirty="0" err="1"/>
              <a:t>communication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Can‘t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7th </a:t>
            </a:r>
            <a:r>
              <a:rPr lang="de-DE" dirty="0" err="1"/>
              <a:t>floor</a:t>
            </a:r>
            <a:r>
              <a:rPr lang="de-DE" dirty="0"/>
              <a:t> </a:t>
            </a:r>
            <a:r>
              <a:rPr lang="de-DE" dirty="0" err="1"/>
              <a:t>before</a:t>
            </a:r>
            <a:r>
              <a:rPr lang="de-DE" dirty="0"/>
              <a:t> 3rd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929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84818"/>
            <a:ext cx="8229600" cy="1143000"/>
          </a:xfrm>
        </p:spPr>
        <p:txBody>
          <a:bodyPr/>
          <a:lstStyle/>
          <a:p>
            <a:r>
              <a:rPr lang="de-DE" dirty="0" err="1"/>
              <a:t>Amdahl‘s</a:t>
            </a:r>
            <a:r>
              <a:rPr lang="de-DE" dirty="0"/>
              <a:t> </a:t>
            </a:r>
            <a:r>
              <a:rPr lang="de-DE" dirty="0" err="1"/>
              <a:t>law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30938" y="1454986"/>
            <a:ext cx="5542194" cy="5925884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3921859" y="1032877"/>
            <a:ext cx="522214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Speed-</a:t>
            </a:r>
            <a:r>
              <a:rPr lang="de-DE" sz="2400" dirty="0" err="1"/>
              <a:t>up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 parallel </a:t>
            </a:r>
            <a:r>
              <a:rPr lang="de-DE" sz="2400" dirty="0" err="1"/>
              <a:t>program</a:t>
            </a:r>
            <a:r>
              <a:rPr lang="de-DE" sz="2400" dirty="0"/>
              <a:t>/</a:t>
            </a:r>
            <a:r>
              <a:rPr lang="de-DE" sz="2400" dirty="0" err="1"/>
              <a:t>work</a:t>
            </a:r>
            <a:r>
              <a:rPr lang="de-DE" sz="2400" dirty="0"/>
              <a:t>:</a:t>
            </a:r>
          </a:p>
          <a:p>
            <a:endParaRPr lang="de-DE" sz="2400" dirty="0"/>
          </a:p>
          <a:p>
            <a:endParaRPr lang="de-DE" sz="2400" dirty="0"/>
          </a:p>
        </p:txBody>
      </p:sp>
      <p:graphicFrame>
        <p:nvGraphicFramePr>
          <p:cNvPr id="6" name="Objek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9520262"/>
              </p:ext>
            </p:extLst>
          </p:nvPr>
        </p:nvGraphicFramePr>
        <p:xfrm>
          <a:off x="5194643" y="1684591"/>
          <a:ext cx="2667000" cy="170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5" name="Formel" r:id="rId4" imgW="914400" imgH="584200" progId="Equation.3">
                  <p:embed/>
                </p:oleObj>
              </mc:Choice>
              <mc:Fallback>
                <p:oleObj name="Formel" r:id="rId4" imgW="914400" imgH="584200" progId="Equation.3">
                  <p:embed/>
                  <p:pic>
                    <p:nvPicPr>
                      <p:cNvPr id="6" name="Objekt 5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94643" y="1684591"/>
                        <a:ext cx="2667000" cy="170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feld 6"/>
          <p:cNvSpPr txBox="1"/>
          <p:nvPr/>
        </p:nvSpPr>
        <p:spPr>
          <a:xfrm>
            <a:off x="4074259" y="3386391"/>
            <a:ext cx="5222141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de-DE" sz="2400" dirty="0"/>
              <a:t>f </a:t>
            </a:r>
            <a:r>
              <a:rPr lang="mr-IN" sz="2400" dirty="0">
                <a:cs typeface="Mangal"/>
              </a:rPr>
              <a:t>–</a:t>
            </a:r>
            <a:r>
              <a:rPr lang="de-DE" sz="2400" dirty="0"/>
              <a:t> </a:t>
            </a:r>
            <a:r>
              <a:rPr lang="de-DE" sz="2400" err="1"/>
              <a:t>is</a:t>
            </a:r>
            <a:r>
              <a:rPr lang="de-DE" sz="2400" dirty="0"/>
              <a:t> a </a:t>
            </a:r>
            <a:r>
              <a:rPr lang="de-DE" sz="2400" err="1"/>
              <a:t>fraction</a:t>
            </a:r>
            <a:r>
              <a:rPr lang="de-DE" sz="2400" dirty="0"/>
              <a:t> </a:t>
            </a:r>
            <a:r>
              <a:rPr lang="de-DE" sz="2400" err="1"/>
              <a:t>of</a:t>
            </a:r>
            <a:r>
              <a:rPr lang="de-DE" sz="2400" dirty="0"/>
              <a:t> </a:t>
            </a:r>
            <a:r>
              <a:rPr lang="de-DE" sz="2400" err="1"/>
              <a:t>the</a:t>
            </a:r>
            <a:r>
              <a:rPr lang="de-DE" sz="2400" dirty="0"/>
              <a:t> </a:t>
            </a:r>
            <a:r>
              <a:rPr lang="de-DE" sz="2400" err="1"/>
              <a:t>work</a:t>
            </a:r>
            <a:r>
              <a:rPr lang="de-DE" sz="2400" dirty="0"/>
              <a:t> </a:t>
            </a:r>
            <a:r>
              <a:rPr lang="de-DE" sz="2400"/>
              <a:t>that CAN </a:t>
            </a:r>
            <a:r>
              <a:rPr lang="de-DE" sz="2400" err="1"/>
              <a:t>be</a:t>
            </a:r>
            <a:endParaRPr lang="de-DE" sz="2400"/>
          </a:p>
          <a:p>
            <a:r>
              <a:rPr lang="de-DE" sz="2400" dirty="0" err="1"/>
              <a:t>done</a:t>
            </a:r>
            <a:r>
              <a:rPr lang="de-DE" sz="2400" dirty="0"/>
              <a:t> in parallel</a:t>
            </a:r>
          </a:p>
          <a:p>
            <a:endParaRPr lang="de-DE" sz="2400" dirty="0"/>
          </a:p>
          <a:p>
            <a:r>
              <a:rPr lang="de-DE" sz="2400" dirty="0"/>
              <a:t>n </a:t>
            </a:r>
            <a:r>
              <a:rPr lang="mr-IN" sz="2400" dirty="0">
                <a:cs typeface="Mangal"/>
              </a:rPr>
              <a:t>–</a:t>
            </a:r>
            <a:r>
              <a:rPr lang="de-DE" sz="2400" dirty="0"/>
              <a:t> </a:t>
            </a:r>
            <a:r>
              <a:rPr lang="de-DE" sz="2400" dirty="0" err="1"/>
              <a:t>number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parallel </a:t>
            </a:r>
            <a:r>
              <a:rPr lang="de-DE" sz="2400" dirty="0" err="1"/>
              <a:t>workers</a:t>
            </a:r>
            <a:endParaRPr lang="de-DE" sz="2400" dirty="0"/>
          </a:p>
          <a:p>
            <a:endParaRPr lang="de-DE" sz="2400" dirty="0"/>
          </a:p>
          <a:p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859995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55992"/>
            <a:ext cx="8229600" cy="1257300"/>
          </a:xfrm>
        </p:spPr>
        <p:txBody>
          <a:bodyPr/>
          <a:lstStyle/>
          <a:p>
            <a:r>
              <a:rPr lang="de-DE" dirty="0" err="1"/>
              <a:t>Amdahl‘s</a:t>
            </a:r>
            <a:r>
              <a:rPr lang="de-DE" dirty="0"/>
              <a:t> </a:t>
            </a:r>
            <a:r>
              <a:rPr lang="de-DE" dirty="0" err="1"/>
              <a:t>law</a:t>
            </a:r>
            <a:r>
              <a:rPr lang="de-DE" dirty="0"/>
              <a:t> </a:t>
            </a:r>
            <a:r>
              <a:rPr lang="de-DE" dirty="0" err="1"/>
              <a:t>implication</a:t>
            </a:r>
            <a:endParaRPr lang="de-DE" dirty="0"/>
          </a:p>
        </p:txBody>
      </p:sp>
      <p:pic>
        <p:nvPicPr>
          <p:cNvPr id="5" name="Bild 4" descr="400px-AmdahlsLaw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039" y="830617"/>
            <a:ext cx="7746623" cy="606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820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-155992"/>
            <a:ext cx="8229600" cy="1257300"/>
          </a:xfrm>
        </p:spPr>
        <p:txBody>
          <a:bodyPr/>
          <a:lstStyle/>
          <a:p>
            <a:r>
              <a:rPr lang="de-DE" dirty="0" err="1">
                <a:cs typeface="Calibri"/>
              </a:rPr>
              <a:t>Weak</a:t>
            </a:r>
            <a:r>
              <a:rPr lang="de-DE" dirty="0">
                <a:cs typeface="Calibri"/>
              </a:rPr>
              <a:t> and strong </a:t>
            </a:r>
            <a:r>
              <a:rPr lang="de-DE" dirty="0" err="1">
                <a:cs typeface="Calibri"/>
              </a:rPr>
              <a:t>scalability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BFDCCA-2300-454A-8497-9CBCAEEB119B}"/>
              </a:ext>
            </a:extLst>
          </p:cNvPr>
          <p:cNvSpPr txBox="1"/>
          <p:nvPr/>
        </p:nvSpPr>
        <p:spPr>
          <a:xfrm>
            <a:off x="459874" y="1101558"/>
            <a:ext cx="8224252" cy="526297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sz="2400" b="1" dirty="0">
                <a:latin typeface="Times New Roman"/>
                <a:cs typeface="Times New Roman"/>
              </a:rPr>
              <a:t>Scalability</a:t>
            </a:r>
            <a:r>
              <a:rPr lang="ru-RU" sz="2400" dirty="0">
                <a:latin typeface="Times New Roman"/>
                <a:cs typeface="Times New Roman"/>
              </a:rPr>
              <a:t> – the ability of hardware and software to deliver greater computational power when the amount of </a:t>
            </a:r>
            <a:r>
              <a:rPr lang="ru-RU" sz="2400">
                <a:latin typeface="Times New Roman"/>
                <a:cs typeface="Times New Roman"/>
              </a:rPr>
              <a:t>resources is increased.</a:t>
            </a:r>
          </a:p>
          <a:p>
            <a:pPr marL="285750" indent="-285750">
              <a:buFont typeface="Arial"/>
              <a:buChar char="•"/>
            </a:pPr>
            <a:endParaRPr lang="ru-RU" sz="2400" dirty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endParaRPr lang="ru-RU" sz="2400" dirty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ru-RU" sz="2400" b="1">
                <a:latin typeface="Times New Roman"/>
                <a:cs typeface="Calibri"/>
              </a:rPr>
              <a:t>Strong scaling</a:t>
            </a:r>
            <a:r>
              <a:rPr lang="ru-RU" sz="2400">
                <a:latin typeface="Times New Roman"/>
                <a:cs typeface="Calibri"/>
              </a:rPr>
              <a:t> measures how much the software is scalable when the problem size is fixed. =&gt; </a:t>
            </a:r>
            <a:r>
              <a:rPr lang="ru-RU" sz="2400" i="1">
                <a:latin typeface="Times New Roman"/>
                <a:cs typeface="Calibri"/>
              </a:rPr>
              <a:t>Amdahl's law.</a:t>
            </a:r>
          </a:p>
          <a:p>
            <a:pPr marL="285750" indent="-285750">
              <a:buFont typeface="Arial"/>
              <a:buChar char="•"/>
            </a:pPr>
            <a:endParaRPr lang="ru-RU" sz="2400" dirty="0">
              <a:latin typeface="Times New Roman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sz="2400" dirty="0">
              <a:latin typeface="Times New Roman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sz="2400" dirty="0">
              <a:latin typeface="Times New Roman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ru-RU" sz="2400" dirty="0">
              <a:latin typeface="Times New Roman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sz="2400" b="1" dirty="0">
                <a:latin typeface="Times New Roman"/>
                <a:cs typeface="Calibri"/>
              </a:rPr>
              <a:t>Weak scaling</a:t>
            </a:r>
            <a:r>
              <a:rPr lang="ru-RU" sz="2400" dirty="0">
                <a:latin typeface="Times New Roman"/>
                <a:cs typeface="Calibri"/>
              </a:rPr>
              <a:t> measures how much the software is scalable when the problem size per </a:t>
            </a:r>
            <a:r>
              <a:rPr lang="ru-RU" sz="2400">
                <a:latin typeface="Times New Roman"/>
                <a:cs typeface="Calibri"/>
              </a:rPr>
              <a:t>processor is fixed =&gt; </a:t>
            </a:r>
            <a:r>
              <a:rPr lang="ru-RU" sz="2400" i="1">
                <a:latin typeface="Times New Roman"/>
                <a:cs typeface="Calibri"/>
              </a:rPr>
              <a:t>Gustafson's law.</a:t>
            </a:r>
          </a:p>
        </p:txBody>
      </p:sp>
    </p:spTree>
    <p:extLst>
      <p:ext uri="{BB962C8B-B14F-4D97-AF65-F5344CB8AC3E}">
        <p14:creationId xmlns:p14="http://schemas.microsoft.com/office/powerpoint/2010/main" val="3545213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1771</TotalTime>
  <Words>1645</Words>
  <Application>Microsoft Office PowerPoint</Application>
  <PresentationFormat>Экран (4:3)</PresentationFormat>
  <Paragraphs>606</Paragraphs>
  <Slides>21</Slides>
  <Notes>3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21</vt:i4>
      </vt:variant>
    </vt:vector>
  </HeadingPairs>
  <TitlesOfParts>
    <vt:vector size="22" baseType="lpstr">
      <vt:lpstr>Office-Design</vt:lpstr>
      <vt:lpstr>High Performance Python Lab Term 2 2019/2020</vt:lpstr>
      <vt:lpstr>Outline</vt:lpstr>
      <vt:lpstr>Презентация PowerPoint</vt:lpstr>
      <vt:lpstr>Parallel intuition</vt:lpstr>
      <vt:lpstr>Parallel intuition How to really understand concurrency.</vt:lpstr>
      <vt:lpstr>Building a house</vt:lpstr>
      <vt:lpstr>Amdahl‘s law</vt:lpstr>
      <vt:lpstr>Amdahl‘s law implication</vt:lpstr>
      <vt:lpstr>Weak and strong scalability</vt:lpstr>
      <vt:lpstr>Gustafson‘s law</vt:lpstr>
      <vt:lpstr>Gustafson's law implication</vt:lpstr>
      <vt:lpstr>Презентация PowerPoint</vt:lpstr>
      <vt:lpstr>Презентация PowerPoint</vt:lpstr>
      <vt:lpstr>Презентация PowerPoint</vt:lpstr>
      <vt:lpstr>Shared memory systems: processes and threads</vt:lpstr>
      <vt:lpstr>Shared memory systems: processes and threads</vt:lpstr>
      <vt:lpstr>Profiling</vt:lpstr>
      <vt:lpstr>Memory profiling</vt:lpstr>
      <vt:lpstr>Time profiling</vt:lpstr>
      <vt:lpstr>Profiling tools for python</vt:lpstr>
      <vt:lpstr>Exercises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Performance Computing</dc:title>
  <dc:creator>Sleepyhead</dc:creator>
  <cp:lastModifiedBy>Sleepyhead</cp:lastModifiedBy>
  <cp:revision>629</cp:revision>
  <dcterms:created xsi:type="dcterms:W3CDTF">2019-03-25T14:01:16Z</dcterms:created>
  <dcterms:modified xsi:type="dcterms:W3CDTF">2019-11-06T10:05:12Z</dcterms:modified>
</cp:coreProperties>
</file>

<file path=docProps/thumbnail.jpeg>
</file>